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7"/>
  </p:notesMasterIdLst>
  <p:sldIdLst>
    <p:sldId id="256" r:id="rId2"/>
    <p:sldId id="257" r:id="rId3"/>
    <p:sldId id="258" r:id="rId4"/>
    <p:sldId id="259" r:id="rId5"/>
    <p:sldId id="263" r:id="rId6"/>
    <p:sldId id="264" r:id="rId7"/>
    <p:sldId id="267" r:id="rId8"/>
    <p:sldId id="268" r:id="rId9"/>
    <p:sldId id="269" r:id="rId10"/>
    <p:sldId id="260" r:id="rId11"/>
    <p:sldId id="262" r:id="rId12"/>
    <p:sldId id="265" r:id="rId13"/>
    <p:sldId id="266" r:id="rId14"/>
    <p:sldId id="270" r:id="rId15"/>
    <p:sldId id="261"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69" d="100"/>
          <a:sy n="69" d="100"/>
        </p:scale>
        <p:origin x="78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C30B760-6C22-4994-8102-734D56330D47}" type="datetimeFigureOut">
              <a:rPr lang="en-US" smtClean="0"/>
              <a:t>21-Apr-21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37E3BF9-48F7-463F-9B6A-DA98D472442F}" type="slidenum">
              <a:rPr lang="en-US" smtClean="0"/>
              <a:t>‹#›</a:t>
            </a:fld>
            <a:endParaRPr lang="en-US"/>
          </a:p>
        </p:txBody>
      </p:sp>
    </p:spTree>
    <p:extLst>
      <p:ext uri="{BB962C8B-B14F-4D97-AF65-F5344CB8AC3E}">
        <p14:creationId xmlns:p14="http://schemas.microsoft.com/office/powerpoint/2010/main" val="19959780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Education is the key, it gives on the chance to liberate himself and his</a:t>
            </a:r>
            <a:r>
              <a:rPr lang="en-US" baseline="0" dirty="0" smtClean="0"/>
              <a:t> people, however it comes at a cost. Due to the rise in the standards of living the cost of education is also affected, rendering some of the students with no place to turn to some opt to dropping out. The government in collaboration with other relevant bodies have decided to intervene and lend needy students money for their educational expenses.</a:t>
            </a:r>
            <a:endParaRPr lang="en-US" dirty="0"/>
          </a:p>
        </p:txBody>
      </p:sp>
      <p:sp>
        <p:nvSpPr>
          <p:cNvPr id="4" name="Slide Number Placeholder 3"/>
          <p:cNvSpPr>
            <a:spLocks noGrp="1"/>
          </p:cNvSpPr>
          <p:nvPr>
            <p:ph type="sldNum" sz="quarter" idx="10"/>
          </p:nvPr>
        </p:nvSpPr>
        <p:spPr/>
        <p:txBody>
          <a:bodyPr/>
          <a:lstStyle/>
          <a:p>
            <a:fld id="{937E3BF9-48F7-463F-9B6A-DA98D472442F}" type="slidenum">
              <a:rPr lang="en-US" smtClean="0"/>
              <a:t>2</a:t>
            </a:fld>
            <a:endParaRPr lang="en-US"/>
          </a:p>
        </p:txBody>
      </p:sp>
    </p:spTree>
    <p:extLst>
      <p:ext uri="{BB962C8B-B14F-4D97-AF65-F5344CB8AC3E}">
        <p14:creationId xmlns:p14="http://schemas.microsoft.com/office/powerpoint/2010/main" val="17335966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With the rise in the economic</a:t>
            </a:r>
            <a:r>
              <a:rPr lang="en-US" baseline="0" dirty="0" smtClean="0"/>
              <a:t> instability, students are unable to get jobs to acquire funds to pay off the pending debts. Further raising the question of if the government and schools should help in such cases. The aspect should be faced from a critical point of view so as not to overburden the taxpayers while trying to save the situation.</a:t>
            </a:r>
            <a:endParaRPr lang="en-US" dirty="0"/>
          </a:p>
        </p:txBody>
      </p:sp>
      <p:sp>
        <p:nvSpPr>
          <p:cNvPr id="4" name="Slide Number Placeholder 3"/>
          <p:cNvSpPr>
            <a:spLocks noGrp="1"/>
          </p:cNvSpPr>
          <p:nvPr>
            <p:ph type="sldNum" sz="quarter" idx="10"/>
          </p:nvPr>
        </p:nvSpPr>
        <p:spPr/>
        <p:txBody>
          <a:bodyPr/>
          <a:lstStyle/>
          <a:p>
            <a:fld id="{937E3BF9-48F7-463F-9B6A-DA98D472442F}" type="slidenum">
              <a:rPr lang="en-US" smtClean="0"/>
              <a:t>3</a:t>
            </a:fld>
            <a:endParaRPr lang="en-US"/>
          </a:p>
        </p:txBody>
      </p:sp>
    </p:spTree>
    <p:extLst>
      <p:ext uri="{BB962C8B-B14F-4D97-AF65-F5344CB8AC3E}">
        <p14:creationId xmlns:p14="http://schemas.microsoft.com/office/powerpoint/2010/main" val="31977219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The</a:t>
            </a:r>
            <a:r>
              <a:rPr lang="en-US" baseline="0" dirty="0" smtClean="0"/>
              <a:t> intervention by the schools and government stands great benefits to all stakeholders, through the strategies the government will stabilize the economic instability. Students will be encouraged to pursue higher levels of education, this means that the workforce will improve in quality due to the higher educational qualification. All these factors will eventually lead to the greater good of the nation in general.</a:t>
            </a:r>
            <a:endParaRPr lang="en-US" dirty="0"/>
          </a:p>
        </p:txBody>
      </p:sp>
      <p:sp>
        <p:nvSpPr>
          <p:cNvPr id="4" name="Slide Number Placeholder 3"/>
          <p:cNvSpPr>
            <a:spLocks noGrp="1"/>
          </p:cNvSpPr>
          <p:nvPr>
            <p:ph type="sldNum" sz="quarter" idx="10"/>
          </p:nvPr>
        </p:nvSpPr>
        <p:spPr/>
        <p:txBody>
          <a:bodyPr/>
          <a:lstStyle/>
          <a:p>
            <a:fld id="{937E3BF9-48F7-463F-9B6A-DA98D472442F}" type="slidenum">
              <a:rPr lang="en-US" smtClean="0"/>
              <a:t>4</a:t>
            </a:fld>
            <a:endParaRPr lang="en-US"/>
          </a:p>
        </p:txBody>
      </p:sp>
    </p:spTree>
    <p:extLst>
      <p:ext uri="{BB962C8B-B14F-4D97-AF65-F5344CB8AC3E}">
        <p14:creationId xmlns:p14="http://schemas.microsoft.com/office/powerpoint/2010/main" val="27227246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As we reflect on the effects</a:t>
            </a:r>
            <a:r>
              <a:rPr lang="en-US" baseline="0" dirty="0" smtClean="0"/>
              <a:t> of this intervention it is crucial to look at the negative side, an intervention would mean that a gap in the economy would occur. The gap created will mean that the government will look for ways to recover the money, increase in taxes will be one of the approaches that will be used. The economy is currently unstable , this means that an increase in taxes will further deteriorate the situation further.</a:t>
            </a:r>
            <a:endParaRPr lang="en-US" dirty="0"/>
          </a:p>
        </p:txBody>
      </p:sp>
      <p:sp>
        <p:nvSpPr>
          <p:cNvPr id="4" name="Slide Number Placeholder 3"/>
          <p:cNvSpPr>
            <a:spLocks noGrp="1"/>
          </p:cNvSpPr>
          <p:nvPr>
            <p:ph type="sldNum" sz="quarter" idx="10"/>
          </p:nvPr>
        </p:nvSpPr>
        <p:spPr/>
        <p:txBody>
          <a:bodyPr/>
          <a:lstStyle/>
          <a:p>
            <a:fld id="{937E3BF9-48F7-463F-9B6A-DA98D472442F}" type="slidenum">
              <a:rPr lang="en-US" smtClean="0"/>
              <a:t>10</a:t>
            </a:fld>
            <a:endParaRPr lang="en-US"/>
          </a:p>
        </p:txBody>
      </p:sp>
    </p:spTree>
    <p:extLst>
      <p:ext uri="{BB962C8B-B14F-4D97-AF65-F5344CB8AC3E}">
        <p14:creationId xmlns:p14="http://schemas.microsoft.com/office/powerpoint/2010/main" val="13395277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21-Apr-21</a:t>
            </a:fld>
            <a:endParaRPr lang="en-US" dirty="0"/>
          </a:p>
        </p:txBody>
      </p:sp>
      <p:sp>
        <p:nvSpPr>
          <p:cNvPr id="5" name="Footer Placeholder 4"/>
          <p:cNvSpPr>
            <a:spLocks noGrp="1"/>
          </p:cNvSpPr>
          <p:nvPr>
            <p:ph type="ftr" sz="quarter" idx="11"/>
          </p:nvPr>
        </p:nvSpPr>
        <p:spPr>
          <a:xfrm>
            <a:off x="5332412" y="5883275"/>
            <a:ext cx="4324044" cy="365125"/>
          </a:xfrm>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21-Apr-21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21-Apr-21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21-Apr-21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21-Apr-21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smtClean="0"/>
              <a:t>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21-Apr-21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smtClean="0"/>
              <a:t>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21-Apr-21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21-Apr-21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21-Apr-21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21-Apr-21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951856" y="5867131"/>
            <a:ext cx="5511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21-Apr-21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21-Apr-21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21-Apr-21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21-Apr-21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21-Apr-21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21-Apr-21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21-Apr-21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dirty="0"/>
              <a:pPr/>
              <a:t>21-Apr-21</a:t>
            </a:fld>
            <a:endParaRPr lang="en-US" dirty="0"/>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SOCIOLOGY &amp; CRIMINOLOGY</a:t>
            </a:r>
            <a:endParaRPr lang="en-US" dirty="0"/>
          </a:p>
        </p:txBody>
      </p:sp>
      <p:sp>
        <p:nvSpPr>
          <p:cNvPr id="3" name="Subtitle 2"/>
          <p:cNvSpPr>
            <a:spLocks noGrp="1"/>
          </p:cNvSpPr>
          <p:nvPr>
            <p:ph type="subTitle" idx="1"/>
          </p:nvPr>
        </p:nvSpPr>
        <p:spPr/>
        <p:txBody>
          <a:bodyPr/>
          <a:lstStyle/>
          <a:p>
            <a:r>
              <a:rPr lang="en-US" dirty="0" smtClean="0"/>
              <a:t>FINAL  PAPER</a:t>
            </a:r>
            <a:endParaRPr lang="en-US" dirty="0"/>
          </a:p>
        </p:txBody>
      </p:sp>
    </p:spTree>
    <p:extLst>
      <p:ext uri="{BB962C8B-B14F-4D97-AF65-F5344CB8AC3E}">
        <p14:creationId xmlns:p14="http://schemas.microsoft.com/office/powerpoint/2010/main" val="268186276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The student debt is very high, therefore it would take a lot of funds to clear it, this therefore will create a huge imbalance in the economy.</a:t>
            </a:r>
          </a:p>
          <a:p>
            <a:r>
              <a:rPr lang="en-US" dirty="0" smtClean="0"/>
              <a:t>To fix this gap the government would have to find ways to get the money, this will mean an increase in taxation.</a:t>
            </a:r>
          </a:p>
          <a:p>
            <a:r>
              <a:rPr lang="en-US" dirty="0" smtClean="0"/>
              <a:t>In an already economically unstable economy an increase in taxation would not be the best idea.</a:t>
            </a:r>
          </a:p>
          <a:p>
            <a:r>
              <a:rPr lang="en-US" dirty="0" smtClean="0"/>
              <a:t>This intervention may  have huge impacts to the student’s morale, they may not work as hard since they don’t have to pay the student debts.</a:t>
            </a:r>
            <a:endParaRPr lang="en-US" dirty="0"/>
          </a:p>
        </p:txBody>
      </p:sp>
    </p:spTree>
    <p:extLst>
      <p:ext uri="{BB962C8B-B14F-4D97-AF65-F5344CB8AC3E}">
        <p14:creationId xmlns:p14="http://schemas.microsoft.com/office/powerpoint/2010/main" val="254165801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a:t>
            </a:r>
            <a:endParaRPr lang="en-US" dirty="0"/>
          </a:p>
        </p:txBody>
      </p:sp>
      <p:sp>
        <p:nvSpPr>
          <p:cNvPr id="3" name="Content Placeholder 2"/>
          <p:cNvSpPr>
            <a:spLocks noGrp="1"/>
          </p:cNvSpPr>
          <p:nvPr>
            <p:ph idx="1"/>
          </p:nvPr>
        </p:nvSpPr>
        <p:spPr/>
        <p:txBody>
          <a:bodyPr/>
          <a:lstStyle/>
          <a:p>
            <a:r>
              <a:rPr lang="en-US" dirty="0" smtClean="0"/>
              <a:t>The </a:t>
            </a:r>
            <a:r>
              <a:rPr lang="en-US" dirty="0"/>
              <a:t>cost of education has increasingly </a:t>
            </a:r>
            <a:r>
              <a:rPr lang="en-US" dirty="0" smtClean="0"/>
              <a:t>skyrocketed</a:t>
            </a:r>
          </a:p>
          <a:p>
            <a:r>
              <a:rPr lang="en-US" dirty="0"/>
              <a:t>with the current economic instability, the jobs they are supposed to get are not there </a:t>
            </a:r>
            <a:r>
              <a:rPr lang="en-US" dirty="0" smtClean="0"/>
              <a:t>anymore</a:t>
            </a:r>
          </a:p>
          <a:p>
            <a:r>
              <a:rPr lang="en-US" dirty="0"/>
              <a:t>Some are driven away from pursuing their dreams because of the pressure to pay the student loan </a:t>
            </a:r>
            <a:r>
              <a:rPr lang="en-US" dirty="0" smtClean="0"/>
              <a:t>debts</a:t>
            </a:r>
          </a:p>
          <a:p>
            <a:r>
              <a:rPr lang="en-US" dirty="0"/>
              <a:t>a</a:t>
            </a:r>
            <a:r>
              <a:rPr lang="en-US" dirty="0" smtClean="0"/>
              <a:t>pproximately </a:t>
            </a:r>
            <a:r>
              <a:rPr lang="en-US" dirty="0"/>
              <a:t>1.5 trillion dollars’ worth of student debt, is pending mid-2019</a:t>
            </a:r>
          </a:p>
        </p:txBody>
      </p:sp>
    </p:spTree>
    <p:extLst>
      <p:ext uri="{BB962C8B-B14F-4D97-AF65-F5344CB8AC3E}">
        <p14:creationId xmlns:p14="http://schemas.microsoft.com/office/powerpoint/2010/main" val="298837702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a:t>
            </a:r>
            <a:endParaRPr lang="en-US" dirty="0"/>
          </a:p>
        </p:txBody>
      </p:sp>
      <p:sp>
        <p:nvSpPr>
          <p:cNvPr id="3" name="Content Placeholder 2"/>
          <p:cNvSpPr>
            <a:spLocks noGrp="1"/>
          </p:cNvSpPr>
          <p:nvPr>
            <p:ph idx="1"/>
          </p:nvPr>
        </p:nvSpPr>
        <p:spPr/>
        <p:txBody>
          <a:bodyPr/>
          <a:lstStyle/>
          <a:p>
            <a:r>
              <a:rPr lang="en-US" dirty="0"/>
              <a:t>Due to the ongoing economic crisis, the job market has experienced and overflowing job applications </a:t>
            </a:r>
            <a:endParaRPr lang="en-US" dirty="0" smtClean="0"/>
          </a:p>
          <a:p>
            <a:r>
              <a:rPr lang="en-US" dirty="0"/>
              <a:t>Dropping out of school may have a huge impact on the student's mental </a:t>
            </a:r>
            <a:r>
              <a:rPr lang="en-US" dirty="0" smtClean="0"/>
              <a:t>health</a:t>
            </a:r>
          </a:p>
          <a:p>
            <a:r>
              <a:rPr lang="en-US" dirty="0"/>
              <a:t>Mental health may further lead to depression and anxiety, </a:t>
            </a:r>
            <a:endParaRPr lang="en-US" dirty="0" smtClean="0"/>
          </a:p>
          <a:p>
            <a:r>
              <a:rPr lang="en-US" dirty="0"/>
              <a:t> rate of poverty in the united states is increasing by the </a:t>
            </a:r>
            <a:r>
              <a:rPr lang="en-US" dirty="0" smtClean="0"/>
              <a:t>day</a:t>
            </a:r>
            <a:endParaRPr lang="en-US" dirty="0"/>
          </a:p>
        </p:txBody>
      </p:sp>
    </p:spTree>
    <p:extLst>
      <p:ext uri="{BB962C8B-B14F-4D97-AF65-F5344CB8AC3E}">
        <p14:creationId xmlns:p14="http://schemas.microsoft.com/office/powerpoint/2010/main" val="10416950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Students </a:t>
            </a:r>
            <a:r>
              <a:rPr lang="en-US" dirty="0"/>
              <a:t>who graduated the year before the pandemic have nowhere to go; their qualifications are being </a:t>
            </a:r>
            <a:r>
              <a:rPr lang="en-US" dirty="0" smtClean="0"/>
              <a:t>disregarded</a:t>
            </a:r>
          </a:p>
          <a:p>
            <a:r>
              <a:rPr lang="en-US" dirty="0"/>
              <a:t>Those who had jobs have been left jobless, and those who were about to get hired were </a:t>
            </a:r>
            <a:r>
              <a:rPr lang="en-US" dirty="0" smtClean="0"/>
              <a:t>terminated</a:t>
            </a:r>
          </a:p>
          <a:p>
            <a:r>
              <a:rPr lang="en-US" dirty="0"/>
              <a:t>Some of the students find a source of encouragement to study because there is a debt to clear after their </a:t>
            </a:r>
            <a:r>
              <a:rPr lang="en-US" dirty="0" smtClean="0"/>
              <a:t>study</a:t>
            </a:r>
          </a:p>
          <a:p>
            <a:r>
              <a:rPr lang="en-US" dirty="0" smtClean="0"/>
              <a:t>Lift </a:t>
            </a:r>
            <a:r>
              <a:rPr lang="en-US" dirty="0"/>
              <a:t>in the student loans may mean that the students will lose their motivation and lead to lower performance</a:t>
            </a:r>
          </a:p>
        </p:txBody>
      </p:sp>
    </p:spTree>
    <p:extLst>
      <p:ext uri="{BB962C8B-B14F-4D97-AF65-F5344CB8AC3E}">
        <p14:creationId xmlns:p14="http://schemas.microsoft.com/office/powerpoint/2010/main" val="292922201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p:txBody>
          <a:bodyPr/>
          <a:lstStyle/>
          <a:p>
            <a:r>
              <a:rPr lang="en-US" dirty="0" smtClean="0"/>
              <a:t>Government intervention may provide a solution to the economic crisis</a:t>
            </a:r>
          </a:p>
          <a:p>
            <a:r>
              <a:rPr lang="en-US" dirty="0" smtClean="0"/>
              <a:t>School intervention may improve the quality of education</a:t>
            </a:r>
          </a:p>
          <a:p>
            <a:r>
              <a:rPr lang="en-US" dirty="0" smtClean="0"/>
              <a:t>Further research should be made to evaluate the effectiveness</a:t>
            </a:r>
          </a:p>
          <a:p>
            <a:r>
              <a:rPr lang="en-US" dirty="0" smtClean="0"/>
              <a:t>Due to the economic crisis, urgent intervention should be taken so as to safeguard the students mental health</a:t>
            </a:r>
            <a:endParaRPr lang="en-US" dirty="0"/>
          </a:p>
        </p:txBody>
      </p:sp>
    </p:spTree>
    <p:extLst>
      <p:ext uri="{BB962C8B-B14F-4D97-AF65-F5344CB8AC3E}">
        <p14:creationId xmlns:p14="http://schemas.microsoft.com/office/powerpoint/2010/main" val="213678281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a:xfrm>
            <a:off x="1484310" y="2680854"/>
            <a:ext cx="10018713" cy="3124201"/>
          </a:xfrm>
        </p:spPr>
        <p:txBody>
          <a:bodyPr>
            <a:normAutofit fontScale="77500" lnSpcReduction="20000"/>
          </a:bodyPr>
          <a:lstStyle/>
          <a:p>
            <a:r>
              <a:rPr lang="en-US" dirty="0"/>
              <a:t>Agarwal, S., </a:t>
            </a:r>
            <a:r>
              <a:rPr lang="en-US" dirty="0" err="1"/>
              <a:t>Amromin</a:t>
            </a:r>
            <a:r>
              <a:rPr lang="en-US" dirty="0"/>
              <a:t>, G., Ben-David, I., </a:t>
            </a:r>
            <a:r>
              <a:rPr lang="en-US" dirty="0" err="1"/>
              <a:t>Chomsisengphet</a:t>
            </a:r>
            <a:r>
              <a:rPr lang="en-US" dirty="0"/>
              <a:t>, S., </a:t>
            </a:r>
            <a:r>
              <a:rPr lang="en-US" dirty="0" err="1"/>
              <a:t>Piskorski</a:t>
            </a:r>
            <a:r>
              <a:rPr lang="en-US" dirty="0"/>
              <a:t>, T., &amp; </a:t>
            </a:r>
            <a:r>
              <a:rPr lang="en-US" dirty="0" err="1"/>
              <a:t>Seru</a:t>
            </a:r>
            <a:r>
              <a:rPr lang="en-US" dirty="0"/>
              <a:t>, A. (2017). Policy intervention in debt renegotiation: Evidence from the home affordable modification program. Journal of Political Economy, 125(3), 654-712</a:t>
            </a:r>
            <a:r>
              <a:rPr lang="en-US" dirty="0" smtClean="0"/>
              <a:t>.</a:t>
            </a:r>
          </a:p>
          <a:p>
            <a:r>
              <a:rPr lang="en-US" dirty="0" err="1" smtClean="0"/>
              <a:t>Glode</a:t>
            </a:r>
            <a:r>
              <a:rPr lang="en-US" dirty="0"/>
              <a:t>, V., &amp; </a:t>
            </a:r>
            <a:r>
              <a:rPr lang="en-US" dirty="0" err="1"/>
              <a:t>Opp</a:t>
            </a:r>
            <a:r>
              <a:rPr lang="en-US" dirty="0"/>
              <a:t>, C. (2020). Renegotiation in debt chains (No. w27883). National Bureau of Economic Research</a:t>
            </a:r>
            <a:r>
              <a:rPr lang="en-US" dirty="0" smtClean="0"/>
              <a:t>.</a:t>
            </a:r>
          </a:p>
          <a:p>
            <a:r>
              <a:rPr lang="en-US" dirty="0"/>
              <a:t>Carlson, S. M. (2020). The US student loan debt crisis: State crime or state-produced harm?. Journal of White Collar and Corporate Crime, 1(2), 140-152</a:t>
            </a:r>
            <a:r>
              <a:rPr lang="en-US" dirty="0" smtClean="0"/>
              <a:t>.</a:t>
            </a:r>
          </a:p>
          <a:p>
            <a:r>
              <a:rPr lang="en-US" dirty="0" err="1"/>
              <a:t>Popescu</a:t>
            </a:r>
            <a:r>
              <a:rPr lang="en-US" dirty="0"/>
              <a:t>, G. H., &amp; </a:t>
            </a:r>
            <a:r>
              <a:rPr lang="en-US" dirty="0" err="1"/>
              <a:t>Ciurlau</a:t>
            </a:r>
            <a:r>
              <a:rPr lang="en-US" dirty="0"/>
              <a:t>, F. C. (2017). The Skyrocketing Costs of US Higher Education and the Student Debt Crisis. </a:t>
            </a:r>
            <a:r>
              <a:rPr lang="en-US" dirty="0" err="1"/>
              <a:t>Psychosociological</a:t>
            </a:r>
            <a:r>
              <a:rPr lang="en-US" dirty="0"/>
              <a:t> Issues in Human Resource Management, 5(1), 242</a:t>
            </a:r>
            <a:r>
              <a:rPr lang="en-US" dirty="0" smtClean="0"/>
              <a:t>.</a:t>
            </a:r>
          </a:p>
          <a:p>
            <a:r>
              <a:rPr lang="en-US" dirty="0"/>
              <a:t>Scott-Clayton, J. E. (2018). The looming student loan crisis is worse than we thought.</a:t>
            </a:r>
          </a:p>
        </p:txBody>
      </p:sp>
    </p:spTree>
    <p:extLst>
      <p:ext uri="{BB962C8B-B14F-4D97-AF65-F5344CB8AC3E}">
        <p14:creationId xmlns:p14="http://schemas.microsoft.com/office/powerpoint/2010/main" val="27724472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Should the government and schools be responsible for minimizing and cancelling student debts?</a:t>
            </a:r>
          </a:p>
          <a:p>
            <a:r>
              <a:rPr lang="en-US" dirty="0" smtClean="0"/>
              <a:t>Education is one of the most crucial tools that one can acquire, it enables one to attain skills and abilities necessary for the job market.</a:t>
            </a:r>
          </a:p>
          <a:p>
            <a:r>
              <a:rPr lang="en-US" dirty="0" smtClean="0"/>
              <a:t>However due various reasons such as a rise in the cost of education some of the students end up dropping out as they cannot afford to pay.</a:t>
            </a:r>
          </a:p>
          <a:p>
            <a:r>
              <a:rPr lang="en-US" dirty="0" smtClean="0"/>
              <a:t>The government therefore formulates policies to lend the student money.</a:t>
            </a:r>
          </a:p>
          <a:p>
            <a:r>
              <a:rPr lang="en-US" dirty="0"/>
              <a:t>Student loans debts and defaults are a real problem as most of them don’t have jobs after graduation</a:t>
            </a:r>
            <a:r>
              <a:rPr lang="en-US" dirty="0" smtClean="0"/>
              <a:t>.</a:t>
            </a:r>
            <a:endParaRPr lang="en-US" dirty="0"/>
          </a:p>
        </p:txBody>
      </p:sp>
    </p:spTree>
    <p:extLst>
      <p:ext uri="{BB962C8B-B14F-4D97-AF65-F5344CB8AC3E}">
        <p14:creationId xmlns:p14="http://schemas.microsoft.com/office/powerpoint/2010/main" val="340179683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Should the government and schools be responsible for minimizing and cancelling student debts?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Despite the fact that the government uses this technique to aid the students, most are driven away from this approach.</a:t>
            </a:r>
          </a:p>
          <a:p>
            <a:r>
              <a:rPr lang="en-US" dirty="0" smtClean="0"/>
              <a:t>The exponential cost of education is discouraging the students, in addition the burden of having to pay the student debts is also overburdening.</a:t>
            </a:r>
          </a:p>
          <a:p>
            <a:r>
              <a:rPr lang="en-US" dirty="0" smtClean="0"/>
              <a:t>This therefore raises the question what should be done to intervene? Should the government or the schools intervene?</a:t>
            </a:r>
          </a:p>
          <a:p>
            <a:r>
              <a:rPr lang="en-US" dirty="0" smtClean="0"/>
              <a:t>In the United States, the increasing student loan debt is considered as one of the most pressing economic issue.</a:t>
            </a:r>
            <a:endParaRPr lang="en-US" dirty="0"/>
          </a:p>
        </p:txBody>
      </p:sp>
    </p:spTree>
    <p:extLst>
      <p:ext uri="{BB962C8B-B14F-4D97-AF65-F5344CB8AC3E}">
        <p14:creationId xmlns:p14="http://schemas.microsoft.com/office/powerpoint/2010/main" val="126559869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Pro’s</a:t>
            </a:r>
            <a:endParaRPr lang="en-US" dirty="0"/>
          </a:p>
        </p:txBody>
      </p:sp>
      <p:sp>
        <p:nvSpPr>
          <p:cNvPr id="3" name="Content Placeholder 2"/>
          <p:cNvSpPr>
            <a:spLocks noGrp="1"/>
          </p:cNvSpPr>
          <p:nvPr>
            <p:ph idx="1"/>
          </p:nvPr>
        </p:nvSpPr>
        <p:spPr/>
        <p:txBody>
          <a:bodyPr/>
          <a:lstStyle/>
          <a:p>
            <a:r>
              <a:rPr lang="en-US" dirty="0" smtClean="0"/>
              <a:t>Through the intervention, the government can stabilize the deteriorating economic instability.</a:t>
            </a:r>
          </a:p>
          <a:p>
            <a:r>
              <a:rPr lang="en-US" dirty="0" smtClean="0"/>
              <a:t>The intervention will motivate the students to study harder as it takes away the desperation caused by the overwhelming student loan debt.</a:t>
            </a:r>
          </a:p>
          <a:p>
            <a:r>
              <a:rPr lang="en-US" dirty="0" smtClean="0"/>
              <a:t>Students will pursue further levels of education as they are enabled.</a:t>
            </a:r>
          </a:p>
          <a:p>
            <a:r>
              <a:rPr lang="en-US" dirty="0" smtClean="0"/>
              <a:t>The quality of the workforce will improve due to the students pursuing greater levels of education.</a:t>
            </a:r>
            <a:endParaRPr lang="en-US" dirty="0"/>
          </a:p>
        </p:txBody>
      </p:sp>
    </p:spTree>
    <p:extLst>
      <p:ext uri="{BB962C8B-B14F-4D97-AF65-F5344CB8AC3E}">
        <p14:creationId xmlns:p14="http://schemas.microsoft.com/office/powerpoint/2010/main" val="97380343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Pro’s</a:t>
            </a:r>
          </a:p>
        </p:txBody>
      </p:sp>
      <p:sp>
        <p:nvSpPr>
          <p:cNvPr id="3" name="Content Placeholder 2"/>
          <p:cNvSpPr>
            <a:spLocks noGrp="1"/>
          </p:cNvSpPr>
          <p:nvPr>
            <p:ph idx="1"/>
          </p:nvPr>
        </p:nvSpPr>
        <p:spPr/>
        <p:txBody>
          <a:bodyPr/>
          <a:lstStyle/>
          <a:p>
            <a:r>
              <a:rPr lang="en-US" dirty="0"/>
              <a:t>One can acquire the necessary skills and abilities needed to attain employment status, later on, earning a </a:t>
            </a:r>
            <a:r>
              <a:rPr lang="en-US" dirty="0" smtClean="0"/>
              <a:t>salary</a:t>
            </a:r>
          </a:p>
          <a:p>
            <a:r>
              <a:rPr lang="en-US" dirty="0" smtClean="0"/>
              <a:t>It enables </a:t>
            </a:r>
            <a:r>
              <a:rPr lang="en-US" dirty="0"/>
              <a:t>them to better their lives and that of their </a:t>
            </a:r>
            <a:r>
              <a:rPr lang="en-US" dirty="0" smtClean="0"/>
              <a:t>people</a:t>
            </a:r>
          </a:p>
          <a:p>
            <a:r>
              <a:rPr lang="en-US" dirty="0"/>
              <a:t>Education gives an equalizing chance at liberation to each and </a:t>
            </a:r>
            <a:r>
              <a:rPr lang="en-US" dirty="0" smtClean="0"/>
              <a:t>everyone</a:t>
            </a:r>
          </a:p>
          <a:p>
            <a:r>
              <a:rPr lang="en-US" dirty="0" smtClean="0"/>
              <a:t>If </a:t>
            </a:r>
            <a:r>
              <a:rPr lang="en-US" dirty="0"/>
              <a:t>the student does not have to worry about such problems, this creates equality </a:t>
            </a:r>
          </a:p>
        </p:txBody>
      </p:sp>
    </p:spTree>
    <p:extLst>
      <p:ext uri="{BB962C8B-B14F-4D97-AF65-F5344CB8AC3E}">
        <p14:creationId xmlns:p14="http://schemas.microsoft.com/office/powerpoint/2010/main" val="36332711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Pro’s</a:t>
            </a:r>
          </a:p>
        </p:txBody>
      </p:sp>
      <p:sp>
        <p:nvSpPr>
          <p:cNvPr id="3" name="Content Placeholder 2"/>
          <p:cNvSpPr>
            <a:spLocks noGrp="1"/>
          </p:cNvSpPr>
          <p:nvPr>
            <p:ph idx="1"/>
          </p:nvPr>
        </p:nvSpPr>
        <p:spPr/>
        <p:txBody>
          <a:bodyPr/>
          <a:lstStyle/>
          <a:p>
            <a:r>
              <a:rPr lang="en-US" dirty="0" smtClean="0"/>
              <a:t>The students can pay </a:t>
            </a:r>
            <a:r>
              <a:rPr lang="en-US" dirty="0"/>
              <a:t>their bills and hopefully start saving up for the </a:t>
            </a:r>
            <a:r>
              <a:rPr lang="en-US" dirty="0" smtClean="0"/>
              <a:t>future</a:t>
            </a:r>
          </a:p>
          <a:p>
            <a:r>
              <a:rPr lang="en-US" dirty="0" smtClean="0"/>
              <a:t>The </a:t>
            </a:r>
            <a:r>
              <a:rPr lang="en-US" dirty="0"/>
              <a:t>government has the ability to ensure that they help the economy to stabilize</a:t>
            </a:r>
            <a:r>
              <a:rPr lang="en-US" dirty="0" smtClean="0"/>
              <a:t>.</a:t>
            </a:r>
          </a:p>
          <a:p>
            <a:r>
              <a:rPr lang="en-US" dirty="0" smtClean="0"/>
              <a:t>The </a:t>
            </a:r>
            <a:r>
              <a:rPr lang="en-US" dirty="0"/>
              <a:t>government can organize ways to acquire funds and find a solution to the </a:t>
            </a:r>
            <a:r>
              <a:rPr lang="en-US" dirty="0" smtClean="0"/>
              <a:t>problem</a:t>
            </a:r>
          </a:p>
          <a:p>
            <a:r>
              <a:rPr lang="en-US" dirty="0" smtClean="0"/>
              <a:t>Creating </a:t>
            </a:r>
            <a:r>
              <a:rPr lang="en-US" dirty="0"/>
              <a:t>a sense of relief for the students</a:t>
            </a:r>
          </a:p>
        </p:txBody>
      </p:sp>
    </p:spTree>
    <p:extLst>
      <p:ext uri="{BB962C8B-B14F-4D97-AF65-F5344CB8AC3E}">
        <p14:creationId xmlns:p14="http://schemas.microsoft.com/office/powerpoint/2010/main" val="155889263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Pro’s</a:t>
            </a:r>
          </a:p>
        </p:txBody>
      </p:sp>
      <p:sp>
        <p:nvSpPr>
          <p:cNvPr id="3" name="Content Placeholder 2"/>
          <p:cNvSpPr>
            <a:spLocks noGrp="1"/>
          </p:cNvSpPr>
          <p:nvPr>
            <p:ph idx="1"/>
          </p:nvPr>
        </p:nvSpPr>
        <p:spPr/>
        <p:txBody>
          <a:bodyPr/>
          <a:lstStyle/>
          <a:p>
            <a:r>
              <a:rPr lang="en-US" dirty="0"/>
              <a:t>With an increased concentration, there lies an improved quality of </a:t>
            </a:r>
            <a:r>
              <a:rPr lang="en-US" dirty="0" smtClean="0"/>
              <a:t>education</a:t>
            </a:r>
          </a:p>
          <a:p>
            <a:r>
              <a:rPr lang="en-US" dirty="0"/>
              <a:t>T</a:t>
            </a:r>
            <a:r>
              <a:rPr lang="en-US" dirty="0" smtClean="0"/>
              <a:t>he </a:t>
            </a:r>
            <a:r>
              <a:rPr lang="en-US" dirty="0"/>
              <a:t>students will pay more attention and perform even better </a:t>
            </a:r>
            <a:endParaRPr lang="en-US" dirty="0" smtClean="0"/>
          </a:p>
          <a:p>
            <a:r>
              <a:rPr lang="en-US" dirty="0"/>
              <a:t>Increased rate of teaching means that the overall economy stands a chance of </a:t>
            </a:r>
            <a:r>
              <a:rPr lang="en-US" dirty="0" smtClean="0"/>
              <a:t>survival</a:t>
            </a:r>
          </a:p>
          <a:p>
            <a:r>
              <a:rPr lang="en-US" dirty="0"/>
              <a:t>Better performance in class indicates that the students attain the requirements necessary to enter the job market</a:t>
            </a:r>
          </a:p>
        </p:txBody>
      </p:sp>
    </p:spTree>
    <p:extLst>
      <p:ext uri="{BB962C8B-B14F-4D97-AF65-F5344CB8AC3E}">
        <p14:creationId xmlns:p14="http://schemas.microsoft.com/office/powerpoint/2010/main" val="326894943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Pro’s</a:t>
            </a:r>
          </a:p>
        </p:txBody>
      </p:sp>
      <p:sp>
        <p:nvSpPr>
          <p:cNvPr id="3" name="Content Placeholder 2"/>
          <p:cNvSpPr>
            <a:spLocks noGrp="1"/>
          </p:cNvSpPr>
          <p:nvPr>
            <p:ph idx="1"/>
          </p:nvPr>
        </p:nvSpPr>
        <p:spPr/>
        <p:txBody>
          <a:bodyPr/>
          <a:lstStyle/>
          <a:p>
            <a:r>
              <a:rPr lang="en-US" dirty="0" smtClean="0"/>
              <a:t>Decreased </a:t>
            </a:r>
            <a:r>
              <a:rPr lang="en-US" dirty="0"/>
              <a:t>in the level of poverty </a:t>
            </a:r>
            <a:endParaRPr lang="en-US" dirty="0" smtClean="0"/>
          </a:p>
          <a:p>
            <a:r>
              <a:rPr lang="en-US" dirty="0" smtClean="0"/>
              <a:t>The </a:t>
            </a:r>
            <a:r>
              <a:rPr lang="en-US" dirty="0"/>
              <a:t>workforce will also improve its </a:t>
            </a:r>
            <a:r>
              <a:rPr lang="en-US" dirty="0" smtClean="0"/>
              <a:t>quality</a:t>
            </a:r>
          </a:p>
          <a:p>
            <a:r>
              <a:rPr lang="en-US" dirty="0" smtClean="0"/>
              <a:t>Better </a:t>
            </a:r>
            <a:r>
              <a:rPr lang="en-US" dirty="0"/>
              <a:t>services and highly contributes to the economic </a:t>
            </a:r>
            <a:r>
              <a:rPr lang="en-US" dirty="0" smtClean="0"/>
              <a:t>stability</a:t>
            </a:r>
          </a:p>
          <a:p>
            <a:r>
              <a:rPr lang="en-US"/>
              <a:t>I</a:t>
            </a:r>
            <a:r>
              <a:rPr lang="en-US" smtClean="0"/>
              <a:t>mproved </a:t>
            </a:r>
            <a:r>
              <a:rPr lang="en-US" dirty="0" smtClean="0"/>
              <a:t>in </a:t>
            </a:r>
            <a:r>
              <a:rPr lang="en-US" dirty="0"/>
              <a:t>the standards of living</a:t>
            </a:r>
          </a:p>
        </p:txBody>
      </p:sp>
    </p:spTree>
    <p:extLst>
      <p:ext uri="{BB962C8B-B14F-4D97-AF65-F5344CB8AC3E}">
        <p14:creationId xmlns:p14="http://schemas.microsoft.com/office/powerpoint/2010/main" val="123853782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Pro’s</a:t>
            </a:r>
          </a:p>
        </p:txBody>
      </p:sp>
      <p:sp>
        <p:nvSpPr>
          <p:cNvPr id="3" name="Content Placeholder 2"/>
          <p:cNvSpPr>
            <a:spLocks noGrp="1"/>
          </p:cNvSpPr>
          <p:nvPr>
            <p:ph idx="1"/>
          </p:nvPr>
        </p:nvSpPr>
        <p:spPr/>
        <p:txBody>
          <a:bodyPr/>
          <a:lstStyle/>
          <a:p>
            <a:r>
              <a:rPr lang="en-US" dirty="0" smtClean="0"/>
              <a:t>The </a:t>
            </a:r>
            <a:r>
              <a:rPr lang="en-US" dirty="0"/>
              <a:t>finance </a:t>
            </a:r>
            <a:r>
              <a:rPr lang="en-US" dirty="0" smtClean="0"/>
              <a:t>department can </a:t>
            </a:r>
            <a:r>
              <a:rPr lang="en-US" dirty="0"/>
              <a:t>use the money in other ways that can benefit the economy of the country </a:t>
            </a:r>
            <a:endParaRPr lang="en-US" dirty="0" smtClean="0"/>
          </a:p>
          <a:p>
            <a:r>
              <a:rPr lang="en-US" dirty="0" smtClean="0"/>
              <a:t>An </a:t>
            </a:r>
            <a:r>
              <a:rPr lang="en-US" dirty="0"/>
              <a:t>increased level of </a:t>
            </a:r>
            <a:r>
              <a:rPr lang="en-US" dirty="0" smtClean="0"/>
              <a:t>concentration in class</a:t>
            </a:r>
          </a:p>
          <a:p>
            <a:r>
              <a:rPr lang="en-US" dirty="0" smtClean="0"/>
              <a:t>The </a:t>
            </a:r>
            <a:r>
              <a:rPr lang="en-US" dirty="0"/>
              <a:t>students will perform </a:t>
            </a:r>
            <a:r>
              <a:rPr lang="en-US" dirty="0" smtClean="0"/>
              <a:t>better</a:t>
            </a:r>
          </a:p>
          <a:p>
            <a:r>
              <a:rPr lang="en-US" dirty="0" smtClean="0"/>
              <a:t>Quality </a:t>
            </a:r>
            <a:r>
              <a:rPr lang="en-US" dirty="0"/>
              <a:t>of education further improves</a:t>
            </a:r>
          </a:p>
        </p:txBody>
      </p:sp>
    </p:spTree>
    <p:extLst>
      <p:ext uri="{BB962C8B-B14F-4D97-AF65-F5344CB8AC3E}">
        <p14:creationId xmlns:p14="http://schemas.microsoft.com/office/powerpoint/2010/main" val="281828870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TM03457496[[fn=Parallax]]</Template>
  <TotalTime>122</TotalTime>
  <Words>1016</Words>
  <Application>Microsoft Office PowerPoint</Application>
  <PresentationFormat>Widescreen</PresentationFormat>
  <Paragraphs>82</Paragraphs>
  <Slides>15</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Corbel</vt:lpstr>
      <vt:lpstr>Parallax</vt:lpstr>
      <vt:lpstr>SOCIOLOGY &amp; CRIMINOLOGY</vt:lpstr>
      <vt:lpstr>INTRODUCTION</vt:lpstr>
      <vt:lpstr>Should the government and schools be responsible for minimizing and cancelling student debts?</vt:lpstr>
      <vt:lpstr>Pro’s</vt:lpstr>
      <vt:lpstr>Pro’s</vt:lpstr>
      <vt:lpstr>Pro’s</vt:lpstr>
      <vt:lpstr>Pro’s</vt:lpstr>
      <vt:lpstr>Pro’s</vt:lpstr>
      <vt:lpstr>Pro’s</vt:lpstr>
      <vt:lpstr>Con’s</vt:lpstr>
      <vt:lpstr>Con’s</vt:lpstr>
      <vt:lpstr>Con’s</vt:lpstr>
      <vt:lpstr>Con’s</vt:lpstr>
      <vt:lpstr>Conclusion</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SOCIOLOGY &amp; CRIMINOLOGY</dc:title>
  <dc:creator>waithuki</dc:creator>
  <cp:lastModifiedBy>waithuki</cp:lastModifiedBy>
  <cp:revision>15</cp:revision>
  <dcterms:created xsi:type="dcterms:W3CDTF">2021-04-20T05:55:08Z</dcterms:created>
  <dcterms:modified xsi:type="dcterms:W3CDTF">2021-04-20T21:54:14Z</dcterms:modified>
</cp:coreProperties>
</file>